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0"/>
  </p:notesMasterIdLst>
  <p:sldIdLst>
    <p:sldId id="285" r:id="rId2"/>
    <p:sldId id="257" r:id="rId3"/>
    <p:sldId id="280" r:id="rId4"/>
    <p:sldId id="289" r:id="rId5"/>
    <p:sldId id="290" r:id="rId6"/>
    <p:sldId id="295" r:id="rId7"/>
    <p:sldId id="296" r:id="rId8"/>
    <p:sldId id="291" r:id="rId9"/>
    <p:sldId id="292" r:id="rId10"/>
    <p:sldId id="293" r:id="rId11"/>
    <p:sldId id="294" r:id="rId12"/>
    <p:sldId id="282" r:id="rId13"/>
    <p:sldId id="283" r:id="rId14"/>
    <p:sldId id="284" r:id="rId15"/>
    <p:sldId id="297" r:id="rId16"/>
    <p:sldId id="298" r:id="rId17"/>
    <p:sldId id="299" r:id="rId18"/>
    <p:sldId id="286" r:id="rId19"/>
    <p:sldId id="287" r:id="rId20"/>
    <p:sldId id="288" r:id="rId21"/>
    <p:sldId id="275" r:id="rId22"/>
    <p:sldId id="276" r:id="rId23"/>
    <p:sldId id="277" r:id="rId24"/>
    <p:sldId id="278" r:id="rId25"/>
    <p:sldId id="279" r:id="rId26"/>
    <p:sldId id="300" r:id="rId27"/>
    <p:sldId id="301" r:id="rId28"/>
    <p:sldId id="302" r:id="rId29"/>
  </p:sldIdLst>
  <p:sldSz cx="9144000" cy="5143500" type="screen16x9"/>
  <p:notesSz cx="6858000" cy="9144000"/>
  <p:embeddedFontLst>
    <p:embeddedFont>
      <p:font typeface="Average" panose="020B0604020202020204" charset="0"/>
      <p:regular r:id="rId31"/>
    </p:embeddedFont>
    <p:embeddedFont>
      <p:font typeface="Oswald" panose="020B060402020202020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6228" autoAdjust="0"/>
  </p:normalViewPr>
  <p:slideViewPr>
    <p:cSldViewPr snapToGrid="0">
      <p:cViewPr varScale="1">
        <p:scale>
          <a:sx n="85" d="100"/>
          <a:sy n="85" d="100"/>
        </p:scale>
        <p:origin x="236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7501593508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7501593508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501593508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7501593508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501593508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7501593508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501593508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501593508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7501593508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7501593508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50159350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50159350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501593508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7501593508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7501593508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7501593508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501593508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501593508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501593508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501593508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750159350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7501593508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501593508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501593508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501593508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501593508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5015935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750159350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750159350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750159350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501593508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7501593508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501593508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501593508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5015935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750159350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5709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501593508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501593508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87849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5015935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750159350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8058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501593508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501593508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7501593508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7501593508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7501593508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7501593508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7501593508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7501593508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501593508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7501593508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7501593508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7501593508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501593508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501593508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2.m4a"/><Relationship Id="rId7" Type="http://schemas.openxmlformats.org/officeDocument/2006/relationships/image" Target="../media/image3.png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2.m4a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4.m4a"/><Relationship Id="rId7" Type="http://schemas.openxmlformats.org/officeDocument/2006/relationships/image" Target="../media/image4.png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6.m4a"/><Relationship Id="rId7" Type="http://schemas.openxmlformats.org/officeDocument/2006/relationships/image" Target="../media/image5.png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6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Fleet Monitoring System</a:t>
            </a:r>
            <a:endParaRPr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1212300" y="3181850"/>
            <a:ext cx="6719400" cy="11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Client/Advisor: Lotfi Ben-Othmane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Members: Lorenzo Chavarria, Nicolas De la Cruz, Joe Herrera, and Marco Yepez-Gomez</a:t>
            </a:r>
            <a:endParaRPr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F6FA4A0-70BB-4C57-99F6-E4EAE7DC8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89"/>
    </mc:Choice>
    <mc:Fallback xmlns="">
      <p:transition spd="slow" advTm="26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/>
        </p:nvSpPr>
        <p:spPr>
          <a:xfrm>
            <a:off x="2311650" y="186025"/>
            <a:ext cx="4520700" cy="9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Main Components</a:t>
            </a:r>
            <a:endParaRPr sz="3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28" name="Google Shape;128;p22"/>
          <p:cNvSpPr/>
          <p:nvPr/>
        </p:nvSpPr>
        <p:spPr>
          <a:xfrm>
            <a:off x="3571950" y="1751125"/>
            <a:ext cx="2000100" cy="1890300"/>
          </a:xfrm>
          <a:prstGeom prst="flowChartAlternateProcess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OBD Simulator</a:t>
            </a:r>
            <a:endParaRPr/>
          </a:p>
        </p:txBody>
      </p:sp>
      <p:sp>
        <p:nvSpPr>
          <p:cNvPr id="129" name="Google Shape;129;p22"/>
          <p:cNvSpPr/>
          <p:nvPr/>
        </p:nvSpPr>
        <p:spPr>
          <a:xfrm>
            <a:off x="6102650" y="1751125"/>
            <a:ext cx="2000100" cy="1890300"/>
          </a:xfrm>
          <a:prstGeom prst="flowChartAlternateProcess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GPS Device</a:t>
            </a:r>
            <a:endParaRPr/>
          </a:p>
        </p:txBody>
      </p:sp>
      <p:sp>
        <p:nvSpPr>
          <p:cNvPr id="130" name="Google Shape;130;p22"/>
          <p:cNvSpPr/>
          <p:nvPr/>
        </p:nvSpPr>
        <p:spPr>
          <a:xfrm>
            <a:off x="1041250" y="1751125"/>
            <a:ext cx="2000100" cy="1890300"/>
          </a:xfrm>
          <a:prstGeom prst="flowChartAlternateProcess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PiCAN</a:t>
            </a:r>
            <a:endParaRPr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A665D78-2293-475B-BC0C-56A076A41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64"/>
    </mc:Choice>
    <mc:Fallback xmlns="">
      <p:transition spd="slow" advTm="52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6863" y="1314450"/>
            <a:ext cx="4770274" cy="329902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6" name="Google Shape;136;p23"/>
          <p:cNvSpPr txBox="1"/>
          <p:nvPr/>
        </p:nvSpPr>
        <p:spPr>
          <a:xfrm>
            <a:off x="2857500" y="120075"/>
            <a:ext cx="3429000" cy="9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Design</a:t>
            </a:r>
            <a:endParaRPr sz="3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E177664-6537-4516-9E81-A8E9D2AC2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0"/>
    </mc:Choice>
    <mc:Fallback xmlns="">
      <p:transition spd="slow" advTm="65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>
            <a:spLocks noGrp="1"/>
          </p:cNvSpPr>
          <p:nvPr>
            <p:ph type="title"/>
          </p:nvPr>
        </p:nvSpPr>
        <p:spPr>
          <a:xfrm>
            <a:off x="311700" y="1903650"/>
            <a:ext cx="85206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Server</a:t>
            </a:r>
            <a:endParaRPr sz="4000"/>
          </a:p>
        </p:txBody>
      </p:sp>
      <p:sp>
        <p:nvSpPr>
          <p:cNvPr id="142" name="Google Shape;142;p24"/>
          <p:cNvSpPr/>
          <p:nvPr/>
        </p:nvSpPr>
        <p:spPr>
          <a:xfrm>
            <a:off x="3707400" y="2571750"/>
            <a:ext cx="1729200" cy="27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6ACDC21-2452-45AA-964A-8123F4EA1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9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79"/>
    </mc:Choice>
    <mc:Fallback xmlns="">
      <p:transition spd="slow" advTm="19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/>
        </p:nvSpPr>
        <p:spPr>
          <a:xfrm>
            <a:off x="2311650" y="186025"/>
            <a:ext cx="4520700" cy="9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Overview</a:t>
            </a:r>
            <a:endParaRPr sz="3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grpSp>
        <p:nvGrpSpPr>
          <p:cNvPr id="148" name="Google Shape;148;p25"/>
          <p:cNvGrpSpPr/>
          <p:nvPr/>
        </p:nvGrpSpPr>
        <p:grpSpPr>
          <a:xfrm>
            <a:off x="1121025" y="1430550"/>
            <a:ext cx="6901950" cy="2282388"/>
            <a:chOff x="1121025" y="1430550"/>
            <a:chExt cx="6901950" cy="2282388"/>
          </a:xfrm>
        </p:grpSpPr>
        <p:grpSp>
          <p:nvGrpSpPr>
            <p:cNvPr id="149" name="Google Shape;149;p25"/>
            <p:cNvGrpSpPr/>
            <p:nvPr/>
          </p:nvGrpSpPr>
          <p:grpSpPr>
            <a:xfrm>
              <a:off x="1121025" y="1430563"/>
              <a:ext cx="2117400" cy="2282375"/>
              <a:chOff x="1304200" y="1230925"/>
              <a:chExt cx="2117400" cy="2282375"/>
            </a:xfrm>
          </p:grpSpPr>
          <p:sp>
            <p:nvSpPr>
              <p:cNvPr id="150" name="Google Shape;150;p25"/>
              <p:cNvSpPr/>
              <p:nvPr/>
            </p:nvSpPr>
            <p:spPr>
              <a:xfrm>
                <a:off x="1304200" y="1630200"/>
                <a:ext cx="2117400" cy="1883100"/>
              </a:xfrm>
              <a:prstGeom prst="rect">
                <a:avLst/>
              </a:prstGeom>
              <a:solidFill>
                <a:srgbClr val="FFFFF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/>
                  <a:t>MongoDB</a:t>
                </a:r>
                <a:endParaRPr dirty="0"/>
              </a:p>
            </p:txBody>
          </p:sp>
          <p:sp>
            <p:nvSpPr>
              <p:cNvPr id="151" name="Google Shape;151;p25"/>
              <p:cNvSpPr/>
              <p:nvPr/>
            </p:nvSpPr>
            <p:spPr>
              <a:xfrm>
                <a:off x="2014900" y="1230925"/>
                <a:ext cx="696000" cy="681300"/>
              </a:xfrm>
              <a:prstGeom prst="ellipse">
                <a:avLst/>
              </a:prstGeom>
              <a:solidFill>
                <a:srgbClr val="EFEFE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1</a:t>
                </a:r>
                <a:endParaRPr/>
              </a:p>
            </p:txBody>
          </p:sp>
        </p:grpSp>
        <p:grpSp>
          <p:nvGrpSpPr>
            <p:cNvPr id="152" name="Google Shape;152;p25"/>
            <p:cNvGrpSpPr/>
            <p:nvPr/>
          </p:nvGrpSpPr>
          <p:grpSpPr>
            <a:xfrm>
              <a:off x="5905575" y="1430550"/>
              <a:ext cx="2117400" cy="2282375"/>
              <a:chOff x="1304200" y="1230925"/>
              <a:chExt cx="2117400" cy="2282375"/>
            </a:xfrm>
          </p:grpSpPr>
          <p:sp>
            <p:nvSpPr>
              <p:cNvPr id="153" name="Google Shape;153;p25"/>
              <p:cNvSpPr/>
              <p:nvPr/>
            </p:nvSpPr>
            <p:spPr>
              <a:xfrm>
                <a:off x="1304200" y="1630200"/>
                <a:ext cx="2117400" cy="1883100"/>
              </a:xfrm>
              <a:prstGeom prst="rect">
                <a:avLst/>
              </a:prstGeom>
              <a:solidFill>
                <a:srgbClr val="FFFFF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Tested Microservices Using Postman</a:t>
                </a:r>
                <a:endParaRPr/>
              </a:p>
            </p:txBody>
          </p:sp>
          <p:sp>
            <p:nvSpPr>
              <p:cNvPr id="154" name="Google Shape;154;p25"/>
              <p:cNvSpPr/>
              <p:nvPr/>
            </p:nvSpPr>
            <p:spPr>
              <a:xfrm>
                <a:off x="2014900" y="1230925"/>
                <a:ext cx="696000" cy="681300"/>
              </a:xfrm>
              <a:prstGeom prst="ellipse">
                <a:avLst/>
              </a:prstGeom>
              <a:solidFill>
                <a:srgbClr val="EFEFE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3</a:t>
                </a:r>
                <a:endParaRPr/>
              </a:p>
            </p:txBody>
          </p:sp>
        </p:grpSp>
        <p:grpSp>
          <p:nvGrpSpPr>
            <p:cNvPr id="155" name="Google Shape;155;p25"/>
            <p:cNvGrpSpPr/>
            <p:nvPr/>
          </p:nvGrpSpPr>
          <p:grpSpPr>
            <a:xfrm>
              <a:off x="3513300" y="1430563"/>
              <a:ext cx="2117400" cy="2282375"/>
              <a:chOff x="1304200" y="1230925"/>
              <a:chExt cx="2117400" cy="2282375"/>
            </a:xfrm>
          </p:grpSpPr>
          <p:sp>
            <p:nvSpPr>
              <p:cNvPr id="156" name="Google Shape;156;p25"/>
              <p:cNvSpPr/>
              <p:nvPr/>
            </p:nvSpPr>
            <p:spPr>
              <a:xfrm>
                <a:off x="1304200" y="1630200"/>
                <a:ext cx="2117400" cy="1883100"/>
              </a:xfrm>
              <a:prstGeom prst="rect">
                <a:avLst/>
              </a:prstGeom>
              <a:solidFill>
                <a:srgbClr val="FFFFF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Migrated Server from DigitalOcean to ISU Servers</a:t>
                </a:r>
                <a:endParaRPr/>
              </a:p>
            </p:txBody>
          </p:sp>
          <p:sp>
            <p:nvSpPr>
              <p:cNvPr id="157" name="Google Shape;157;p25"/>
              <p:cNvSpPr/>
              <p:nvPr/>
            </p:nvSpPr>
            <p:spPr>
              <a:xfrm>
                <a:off x="2014900" y="1230925"/>
                <a:ext cx="696000" cy="681300"/>
              </a:xfrm>
              <a:prstGeom prst="ellipse">
                <a:avLst/>
              </a:prstGeom>
              <a:solidFill>
                <a:srgbClr val="EFEFE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2</a:t>
                </a:r>
                <a:endParaRPr/>
              </a:p>
            </p:txBody>
          </p:sp>
        </p:grpSp>
      </p:grpSp>
      <p:pic>
        <p:nvPicPr>
          <p:cNvPr id="139" name="Audio 138">
            <a:hlinkClick r:id="" action="ppaction://media"/>
            <a:extLst>
              <a:ext uri="{FF2B5EF4-FFF2-40B4-BE49-F238E27FC236}">
                <a16:creationId xmlns:a16="http://schemas.microsoft.com/office/drawing/2014/main" id="{309D2416-97CE-453D-8EFC-62D94CA25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2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67"/>
    </mc:Choice>
    <mc:Fallback xmlns="">
      <p:transition spd="slow" advTm="74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/>
        </p:nvSpPr>
        <p:spPr>
          <a:xfrm>
            <a:off x="2311650" y="186025"/>
            <a:ext cx="4520700" cy="9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Main Components</a:t>
            </a:r>
            <a:endParaRPr sz="3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63" name="Google Shape;163;p26"/>
          <p:cNvSpPr/>
          <p:nvPr/>
        </p:nvSpPr>
        <p:spPr>
          <a:xfrm>
            <a:off x="3571950" y="1751125"/>
            <a:ext cx="2000100" cy="1890300"/>
          </a:xfrm>
          <a:prstGeom prst="flowChartAlternateProcess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NodeJS</a:t>
            </a:r>
            <a:endParaRPr/>
          </a:p>
        </p:txBody>
      </p:sp>
      <p:sp>
        <p:nvSpPr>
          <p:cNvPr id="164" name="Google Shape;164;p26"/>
          <p:cNvSpPr/>
          <p:nvPr/>
        </p:nvSpPr>
        <p:spPr>
          <a:xfrm>
            <a:off x="6102650" y="1751125"/>
            <a:ext cx="2000100" cy="1890300"/>
          </a:xfrm>
          <a:prstGeom prst="flowChartAlternateProcess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Microservices</a:t>
            </a:r>
            <a:endParaRPr/>
          </a:p>
        </p:txBody>
      </p:sp>
      <p:sp>
        <p:nvSpPr>
          <p:cNvPr id="165" name="Google Shape;165;p26"/>
          <p:cNvSpPr/>
          <p:nvPr/>
        </p:nvSpPr>
        <p:spPr>
          <a:xfrm>
            <a:off x="1041250" y="1751125"/>
            <a:ext cx="2000100" cy="1890300"/>
          </a:xfrm>
          <a:prstGeom prst="flowChartAlternateProcess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ISU Server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EE8339-3E83-445B-9BE6-EDDB38EF7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9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59"/>
    </mc:Choice>
    <mc:Fallback xmlns="">
      <p:transition spd="slow" advTm="107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>
            <a:spLocks noGrp="1"/>
          </p:cNvSpPr>
          <p:nvPr>
            <p:ph type="title"/>
          </p:nvPr>
        </p:nvSpPr>
        <p:spPr>
          <a:xfrm>
            <a:off x="311700" y="1903650"/>
            <a:ext cx="85206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Web Application</a:t>
            </a:r>
            <a:endParaRPr sz="3600"/>
          </a:p>
        </p:txBody>
      </p:sp>
      <p:sp>
        <p:nvSpPr>
          <p:cNvPr id="171" name="Google Shape;171;p27"/>
          <p:cNvSpPr/>
          <p:nvPr/>
        </p:nvSpPr>
        <p:spPr>
          <a:xfrm>
            <a:off x="2963700" y="2571750"/>
            <a:ext cx="3216600" cy="27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7E9C66-124A-4BD1-BED6-61DB1CF11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8"/>
    </mc:Choice>
    <mc:Fallback xmlns="">
      <p:transition spd="slow" advTm="5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/>
        </p:nvSpPr>
        <p:spPr>
          <a:xfrm>
            <a:off x="2311650" y="186025"/>
            <a:ext cx="4520700" cy="9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rage"/>
                <a:ea typeface="Average"/>
                <a:cs typeface="Average"/>
                <a:sym typeface="Average"/>
              </a:rPr>
              <a:t>Overview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rage"/>
              <a:ea typeface="Average"/>
              <a:cs typeface="Average"/>
              <a:sym typeface="Average"/>
            </a:endParaRPr>
          </a:p>
        </p:txBody>
      </p:sp>
      <p:grpSp>
        <p:nvGrpSpPr>
          <p:cNvPr id="177" name="Google Shape;177;p28"/>
          <p:cNvGrpSpPr/>
          <p:nvPr/>
        </p:nvGrpSpPr>
        <p:grpSpPr>
          <a:xfrm>
            <a:off x="1121025" y="1430550"/>
            <a:ext cx="6901950" cy="2282388"/>
            <a:chOff x="1121025" y="1430550"/>
            <a:chExt cx="6901950" cy="2282388"/>
          </a:xfrm>
        </p:grpSpPr>
        <p:grpSp>
          <p:nvGrpSpPr>
            <p:cNvPr id="178" name="Google Shape;178;p28"/>
            <p:cNvGrpSpPr/>
            <p:nvPr/>
          </p:nvGrpSpPr>
          <p:grpSpPr>
            <a:xfrm>
              <a:off x="1121025" y="1430563"/>
              <a:ext cx="2117400" cy="2282375"/>
              <a:chOff x="1304200" y="1230925"/>
              <a:chExt cx="2117400" cy="2282375"/>
            </a:xfrm>
          </p:grpSpPr>
          <p:sp>
            <p:nvSpPr>
              <p:cNvPr id="179" name="Google Shape;179;p28"/>
              <p:cNvSpPr/>
              <p:nvPr/>
            </p:nvSpPr>
            <p:spPr>
              <a:xfrm>
                <a:off x="1304200" y="1630200"/>
                <a:ext cx="2117400" cy="1883100"/>
              </a:xfrm>
              <a:prstGeom prst="rect">
                <a:avLst/>
              </a:prstGeom>
              <a:solidFill>
                <a:srgbClr val="FFFFF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Created a Layout for web app and design for each page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28"/>
              <p:cNvSpPr/>
              <p:nvPr/>
            </p:nvSpPr>
            <p:spPr>
              <a:xfrm>
                <a:off x="2014900" y="1230925"/>
                <a:ext cx="696000" cy="681300"/>
              </a:xfrm>
              <a:prstGeom prst="ellipse">
                <a:avLst/>
              </a:prstGeom>
              <a:solidFill>
                <a:srgbClr val="EFEFE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1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1" name="Google Shape;181;p28"/>
            <p:cNvGrpSpPr/>
            <p:nvPr/>
          </p:nvGrpSpPr>
          <p:grpSpPr>
            <a:xfrm>
              <a:off x="5905575" y="1430550"/>
              <a:ext cx="2117400" cy="2282375"/>
              <a:chOff x="1304200" y="1230925"/>
              <a:chExt cx="2117400" cy="2282375"/>
            </a:xfrm>
          </p:grpSpPr>
          <p:sp>
            <p:nvSpPr>
              <p:cNvPr id="182" name="Google Shape;182;p28"/>
              <p:cNvSpPr/>
              <p:nvPr/>
            </p:nvSpPr>
            <p:spPr>
              <a:xfrm>
                <a:off x="1304200" y="1630200"/>
                <a:ext cx="2117400" cy="1883100"/>
              </a:xfrm>
              <a:prstGeom prst="rect">
                <a:avLst/>
              </a:prstGeom>
              <a:solidFill>
                <a:srgbClr val="FFFFF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Started Real-time Data page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28"/>
              <p:cNvSpPr/>
              <p:nvPr/>
            </p:nvSpPr>
            <p:spPr>
              <a:xfrm>
                <a:off x="2014900" y="1230925"/>
                <a:ext cx="696000" cy="681300"/>
              </a:xfrm>
              <a:prstGeom prst="ellipse">
                <a:avLst/>
              </a:prstGeom>
              <a:solidFill>
                <a:srgbClr val="EFEFE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3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" name="Google Shape;184;p28"/>
            <p:cNvGrpSpPr/>
            <p:nvPr/>
          </p:nvGrpSpPr>
          <p:grpSpPr>
            <a:xfrm>
              <a:off x="3513300" y="1430563"/>
              <a:ext cx="2117400" cy="2282375"/>
              <a:chOff x="1304200" y="1230925"/>
              <a:chExt cx="2117400" cy="2282375"/>
            </a:xfrm>
          </p:grpSpPr>
          <p:sp>
            <p:nvSpPr>
              <p:cNvPr id="185" name="Google Shape;185;p28"/>
              <p:cNvSpPr/>
              <p:nvPr/>
            </p:nvSpPr>
            <p:spPr>
              <a:xfrm>
                <a:off x="1304200" y="1630200"/>
                <a:ext cx="2117400" cy="1883100"/>
              </a:xfrm>
              <a:prstGeom prst="rect">
                <a:avLst/>
              </a:prstGeom>
              <a:solidFill>
                <a:srgbClr val="FFFFF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Implemented Sign Up/Log In</a:t>
                </a:r>
              </a:p>
            </p:txBody>
          </p:sp>
          <p:sp>
            <p:nvSpPr>
              <p:cNvPr id="186" name="Google Shape;186;p28"/>
              <p:cNvSpPr/>
              <p:nvPr/>
            </p:nvSpPr>
            <p:spPr>
              <a:xfrm>
                <a:off x="2014900" y="1230925"/>
                <a:ext cx="696000" cy="681300"/>
              </a:xfrm>
              <a:prstGeom prst="ellipse">
                <a:avLst/>
              </a:prstGeom>
              <a:solidFill>
                <a:srgbClr val="EFEFE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2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C847737-04DB-4E6F-8C3F-5F3AA16A2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36"/>
    </mc:Choice>
    <mc:Fallback xmlns="">
      <p:transition spd="slow" advTm="62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/>
          <p:nvPr/>
        </p:nvSpPr>
        <p:spPr>
          <a:xfrm>
            <a:off x="2311650" y="186025"/>
            <a:ext cx="4520700" cy="9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rage"/>
                <a:ea typeface="Average"/>
                <a:cs typeface="Average"/>
                <a:sym typeface="Average"/>
              </a:rPr>
              <a:t>Main Components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92" name="Google Shape;192;p29"/>
          <p:cNvSpPr/>
          <p:nvPr/>
        </p:nvSpPr>
        <p:spPr>
          <a:xfrm>
            <a:off x="3571950" y="1751125"/>
            <a:ext cx="2000100" cy="1890300"/>
          </a:xfrm>
          <a:prstGeom prst="flowChartAlternateProcess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Bootstrap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193;p29"/>
          <p:cNvSpPr/>
          <p:nvPr/>
        </p:nvSpPr>
        <p:spPr>
          <a:xfrm>
            <a:off x="6102650" y="1751125"/>
            <a:ext cx="2000100" cy="1890300"/>
          </a:xfrm>
          <a:prstGeom prst="flowChartAlternateProcess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Google Maps Js 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</a:t>
            </a: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 and Chart.js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194;p29"/>
          <p:cNvSpPr/>
          <p:nvPr/>
        </p:nvSpPr>
        <p:spPr>
          <a:xfrm>
            <a:off x="1041250" y="1751125"/>
            <a:ext cx="2000100" cy="1890300"/>
          </a:xfrm>
          <a:prstGeom prst="flowChartAlternateProcess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Node.js and </a:t>
            </a: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Express.js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AB6095C-ED9E-4567-8732-1E2EABDD5A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50"/>
    </mc:Choice>
    <mc:Fallback xmlns="">
      <p:transition spd="slow" advTm="64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0"/>
          <p:cNvSpPr txBox="1">
            <a:spLocks noGrp="1"/>
          </p:cNvSpPr>
          <p:nvPr>
            <p:ph type="title"/>
          </p:nvPr>
        </p:nvSpPr>
        <p:spPr>
          <a:xfrm>
            <a:off x="311700" y="1903650"/>
            <a:ext cx="85206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Mobile Application</a:t>
            </a:r>
            <a:endParaRPr sz="3600"/>
          </a:p>
        </p:txBody>
      </p:sp>
      <p:sp>
        <p:nvSpPr>
          <p:cNvPr id="200" name="Google Shape;200;p30"/>
          <p:cNvSpPr/>
          <p:nvPr/>
        </p:nvSpPr>
        <p:spPr>
          <a:xfrm>
            <a:off x="2820875" y="2571750"/>
            <a:ext cx="3502200" cy="27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345AFE-E5B2-44A1-B791-564FCD074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9"/>
    </mc:Choice>
    <mc:Fallback xmlns="">
      <p:transition spd="slow" advTm="10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/>
          <p:nvPr/>
        </p:nvSpPr>
        <p:spPr>
          <a:xfrm>
            <a:off x="2311650" y="186025"/>
            <a:ext cx="4520700" cy="9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Overview</a:t>
            </a:r>
            <a:endParaRPr sz="3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grpSp>
        <p:nvGrpSpPr>
          <p:cNvPr id="206" name="Google Shape;206;p31"/>
          <p:cNvGrpSpPr/>
          <p:nvPr/>
        </p:nvGrpSpPr>
        <p:grpSpPr>
          <a:xfrm>
            <a:off x="1121025" y="1430550"/>
            <a:ext cx="6901950" cy="2282388"/>
            <a:chOff x="1121025" y="1430550"/>
            <a:chExt cx="6901950" cy="2282388"/>
          </a:xfrm>
        </p:grpSpPr>
        <p:grpSp>
          <p:nvGrpSpPr>
            <p:cNvPr id="207" name="Google Shape;207;p31"/>
            <p:cNvGrpSpPr/>
            <p:nvPr/>
          </p:nvGrpSpPr>
          <p:grpSpPr>
            <a:xfrm>
              <a:off x="1121025" y="1430563"/>
              <a:ext cx="2117400" cy="2282375"/>
              <a:chOff x="1304200" y="1230925"/>
              <a:chExt cx="2117400" cy="2282375"/>
            </a:xfrm>
          </p:grpSpPr>
          <p:sp>
            <p:nvSpPr>
              <p:cNvPr id="208" name="Google Shape;208;p31"/>
              <p:cNvSpPr/>
              <p:nvPr/>
            </p:nvSpPr>
            <p:spPr>
              <a:xfrm>
                <a:off x="1304200" y="1630200"/>
                <a:ext cx="2117400" cy="1883100"/>
              </a:xfrm>
              <a:prstGeom prst="rect">
                <a:avLst/>
              </a:prstGeom>
              <a:solidFill>
                <a:srgbClr val="FFFFF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Designed New Mobile Application</a:t>
                </a:r>
                <a:endParaRPr/>
              </a:p>
            </p:txBody>
          </p:sp>
          <p:sp>
            <p:nvSpPr>
              <p:cNvPr id="209" name="Google Shape;209;p31"/>
              <p:cNvSpPr/>
              <p:nvPr/>
            </p:nvSpPr>
            <p:spPr>
              <a:xfrm>
                <a:off x="2014900" y="1230925"/>
                <a:ext cx="696000" cy="681300"/>
              </a:xfrm>
              <a:prstGeom prst="ellipse">
                <a:avLst/>
              </a:prstGeom>
              <a:solidFill>
                <a:srgbClr val="EFEFE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1</a:t>
                </a:r>
                <a:endParaRPr/>
              </a:p>
            </p:txBody>
          </p:sp>
        </p:grpSp>
        <p:grpSp>
          <p:nvGrpSpPr>
            <p:cNvPr id="210" name="Google Shape;210;p31"/>
            <p:cNvGrpSpPr/>
            <p:nvPr/>
          </p:nvGrpSpPr>
          <p:grpSpPr>
            <a:xfrm>
              <a:off x="5905575" y="1430550"/>
              <a:ext cx="2117400" cy="2282375"/>
              <a:chOff x="1304200" y="1230925"/>
              <a:chExt cx="2117400" cy="2282375"/>
            </a:xfrm>
          </p:grpSpPr>
          <p:sp>
            <p:nvSpPr>
              <p:cNvPr id="211" name="Google Shape;211;p31"/>
              <p:cNvSpPr/>
              <p:nvPr/>
            </p:nvSpPr>
            <p:spPr>
              <a:xfrm>
                <a:off x="1304200" y="1630200"/>
                <a:ext cx="2117400" cy="1883100"/>
              </a:xfrm>
              <a:prstGeom prst="rect">
                <a:avLst/>
              </a:prstGeom>
              <a:solidFill>
                <a:srgbClr val="FFFFF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Created a Vehicle Status Dashboard</a:t>
                </a:r>
                <a:endParaRPr/>
              </a:p>
            </p:txBody>
          </p:sp>
          <p:sp>
            <p:nvSpPr>
              <p:cNvPr id="212" name="Google Shape;212;p31"/>
              <p:cNvSpPr/>
              <p:nvPr/>
            </p:nvSpPr>
            <p:spPr>
              <a:xfrm>
                <a:off x="2014900" y="1230925"/>
                <a:ext cx="696000" cy="681300"/>
              </a:xfrm>
              <a:prstGeom prst="ellipse">
                <a:avLst/>
              </a:prstGeom>
              <a:solidFill>
                <a:srgbClr val="EFEFE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3</a:t>
                </a:r>
                <a:endParaRPr/>
              </a:p>
            </p:txBody>
          </p:sp>
        </p:grpSp>
        <p:grpSp>
          <p:nvGrpSpPr>
            <p:cNvPr id="213" name="Google Shape;213;p31"/>
            <p:cNvGrpSpPr/>
            <p:nvPr/>
          </p:nvGrpSpPr>
          <p:grpSpPr>
            <a:xfrm>
              <a:off x="3513300" y="1430563"/>
              <a:ext cx="2117400" cy="2282375"/>
              <a:chOff x="1304200" y="1230925"/>
              <a:chExt cx="2117400" cy="2282375"/>
            </a:xfrm>
          </p:grpSpPr>
          <p:sp>
            <p:nvSpPr>
              <p:cNvPr id="214" name="Google Shape;214;p31"/>
              <p:cNvSpPr/>
              <p:nvPr/>
            </p:nvSpPr>
            <p:spPr>
              <a:xfrm>
                <a:off x="1304200" y="1630200"/>
                <a:ext cx="2117400" cy="1883100"/>
              </a:xfrm>
              <a:prstGeom prst="rect">
                <a:avLst/>
              </a:prstGeom>
              <a:solidFill>
                <a:srgbClr val="FFFFF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Implemented Login and Signup</a:t>
                </a:r>
                <a:endParaRPr/>
              </a:p>
            </p:txBody>
          </p:sp>
          <p:sp>
            <p:nvSpPr>
              <p:cNvPr id="215" name="Google Shape;215;p31"/>
              <p:cNvSpPr/>
              <p:nvPr/>
            </p:nvSpPr>
            <p:spPr>
              <a:xfrm>
                <a:off x="2014900" y="1230925"/>
                <a:ext cx="696000" cy="681300"/>
              </a:xfrm>
              <a:prstGeom prst="ellipse">
                <a:avLst/>
              </a:prstGeom>
              <a:solidFill>
                <a:srgbClr val="EFEFE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2</a:t>
                </a:r>
                <a:endParaRPr/>
              </a:p>
            </p:txBody>
          </p:sp>
        </p:grp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C7175CF-EB16-476F-B510-F407BA8DF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49"/>
    </mc:Choice>
    <mc:Fallback xmlns="">
      <p:transition spd="slow" advTm="45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1903650"/>
            <a:ext cx="85206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The Problem</a:t>
            </a:r>
            <a:endParaRPr sz="4000"/>
          </a:p>
        </p:txBody>
      </p:sp>
      <p:sp>
        <p:nvSpPr>
          <p:cNvPr id="66" name="Google Shape;66;p14"/>
          <p:cNvSpPr/>
          <p:nvPr/>
        </p:nvSpPr>
        <p:spPr>
          <a:xfrm>
            <a:off x="3234900" y="2571750"/>
            <a:ext cx="2674200" cy="27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 txBox="1"/>
          <p:nvPr/>
        </p:nvSpPr>
        <p:spPr>
          <a:xfrm>
            <a:off x="2311650" y="186025"/>
            <a:ext cx="4520700" cy="9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Main Components</a:t>
            </a:r>
            <a:endParaRPr sz="3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21" name="Google Shape;221;p32"/>
          <p:cNvSpPr/>
          <p:nvPr/>
        </p:nvSpPr>
        <p:spPr>
          <a:xfrm>
            <a:off x="3571950" y="1751125"/>
            <a:ext cx="2000100" cy="1890300"/>
          </a:xfrm>
          <a:prstGeom prst="flowChartAlternateProcess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Volley HTTP Library</a:t>
            </a:r>
            <a:endParaRPr/>
          </a:p>
        </p:txBody>
      </p:sp>
      <p:sp>
        <p:nvSpPr>
          <p:cNvPr id="222" name="Google Shape;222;p32"/>
          <p:cNvSpPr/>
          <p:nvPr/>
        </p:nvSpPr>
        <p:spPr>
          <a:xfrm>
            <a:off x="6102650" y="1751125"/>
            <a:ext cx="2000100" cy="1890300"/>
          </a:xfrm>
          <a:prstGeom prst="flowChartAlternateProcess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Postman</a:t>
            </a:r>
            <a:endParaRPr/>
          </a:p>
        </p:txBody>
      </p:sp>
      <p:sp>
        <p:nvSpPr>
          <p:cNvPr id="223" name="Google Shape;223;p32"/>
          <p:cNvSpPr/>
          <p:nvPr/>
        </p:nvSpPr>
        <p:spPr>
          <a:xfrm>
            <a:off x="1041250" y="1751125"/>
            <a:ext cx="2000100" cy="1890300"/>
          </a:xfrm>
          <a:prstGeom prst="flowChartAlternateProcess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Android Studio</a:t>
            </a:r>
            <a:endParaRPr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07CD1F-44F9-4DAE-9C66-26213676F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54"/>
    </mc:Choice>
    <mc:Fallback xmlns="">
      <p:transition spd="slow" advTm="50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 txBox="1"/>
          <p:nvPr/>
        </p:nvSpPr>
        <p:spPr>
          <a:xfrm>
            <a:off x="2311650" y="186025"/>
            <a:ext cx="4520700" cy="9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Main Components</a:t>
            </a:r>
            <a:endParaRPr sz="3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21" name="Google Shape;221;p32"/>
          <p:cNvSpPr/>
          <p:nvPr/>
        </p:nvSpPr>
        <p:spPr>
          <a:xfrm>
            <a:off x="3571950" y="1751125"/>
            <a:ext cx="2000100" cy="1890300"/>
          </a:xfrm>
          <a:prstGeom prst="flowChartAlternateProcess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Volley HTTP Library</a:t>
            </a:r>
            <a:endParaRPr/>
          </a:p>
        </p:txBody>
      </p:sp>
      <p:sp>
        <p:nvSpPr>
          <p:cNvPr id="222" name="Google Shape;222;p32"/>
          <p:cNvSpPr/>
          <p:nvPr/>
        </p:nvSpPr>
        <p:spPr>
          <a:xfrm>
            <a:off x="6102650" y="1751125"/>
            <a:ext cx="2000100" cy="1890300"/>
          </a:xfrm>
          <a:prstGeom prst="flowChartAlternateProcess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Postman</a:t>
            </a:r>
            <a:endParaRPr/>
          </a:p>
        </p:txBody>
      </p:sp>
      <p:sp>
        <p:nvSpPr>
          <p:cNvPr id="223" name="Google Shape;223;p32"/>
          <p:cNvSpPr/>
          <p:nvPr/>
        </p:nvSpPr>
        <p:spPr>
          <a:xfrm>
            <a:off x="1041250" y="1751125"/>
            <a:ext cx="2000100" cy="1890300"/>
          </a:xfrm>
          <a:prstGeom prst="flowChartAlternateProcess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Android Studio</a:t>
            </a:r>
            <a:endParaRPr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07CD1F-44F9-4DAE-9C66-26213676F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54"/>
    </mc:Choice>
    <mc:Fallback xmlns="">
      <p:transition spd="slow" advTm="50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>
            <a:spLocks noGrp="1"/>
          </p:cNvSpPr>
          <p:nvPr>
            <p:ph type="title"/>
          </p:nvPr>
        </p:nvSpPr>
        <p:spPr>
          <a:xfrm>
            <a:off x="311700" y="1903650"/>
            <a:ext cx="85206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Demo</a:t>
            </a:r>
            <a:endParaRPr sz="4000"/>
          </a:p>
        </p:txBody>
      </p:sp>
      <p:sp>
        <p:nvSpPr>
          <p:cNvPr id="229" name="Google Shape;229;p33"/>
          <p:cNvSpPr/>
          <p:nvPr/>
        </p:nvSpPr>
        <p:spPr>
          <a:xfrm>
            <a:off x="3824650" y="2571750"/>
            <a:ext cx="1472700" cy="27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6385AD-0A3A-4587-AC15-A717A7272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42"/>
    </mc:Choice>
    <mc:Fallback xmlns="">
      <p:transition spd="slow" advTm="17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>
            <a:spLocks noGrp="1"/>
          </p:cNvSpPr>
          <p:nvPr>
            <p:ph type="title"/>
          </p:nvPr>
        </p:nvSpPr>
        <p:spPr>
          <a:xfrm>
            <a:off x="550475" y="2237700"/>
            <a:ext cx="39378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Login</a:t>
            </a:r>
            <a:endParaRPr sz="4000"/>
          </a:p>
        </p:txBody>
      </p:sp>
      <p:pic>
        <p:nvPicPr>
          <p:cNvPr id="2" name="Login Demo">
            <a:hlinkClick r:id="" action="ppaction://media"/>
            <a:extLst>
              <a:ext uri="{FF2B5EF4-FFF2-40B4-BE49-F238E27FC236}">
                <a16:creationId xmlns:a16="http://schemas.microsoft.com/office/drawing/2014/main" id="{E0C54195-BFFB-4AEE-A247-28E6E1060D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17920" y="457200"/>
            <a:ext cx="2086274" cy="4264687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F2B34B4-82CF-43E0-83EF-2371C58F48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36"/>
    </mc:Choice>
    <mc:Fallback xmlns="">
      <p:transition spd="slow" advTm="40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88" objId="2"/>
        <p14:triggerEvt type="onClick" time="488" objId="2"/>
        <p14:stopEvt time="40636" objId="2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5"/>
          <p:cNvSpPr txBox="1">
            <a:spLocks noGrp="1"/>
          </p:cNvSpPr>
          <p:nvPr>
            <p:ph type="title"/>
          </p:nvPr>
        </p:nvSpPr>
        <p:spPr>
          <a:xfrm>
            <a:off x="550475" y="2237700"/>
            <a:ext cx="39378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Sign Up</a:t>
            </a:r>
            <a:endParaRPr sz="4000"/>
          </a:p>
        </p:txBody>
      </p:sp>
      <p:pic>
        <p:nvPicPr>
          <p:cNvPr id="3" name="Sign Up Demo">
            <a:hlinkClick r:id="" action="ppaction://media"/>
            <a:extLst>
              <a:ext uri="{FF2B5EF4-FFF2-40B4-BE49-F238E27FC236}">
                <a16:creationId xmlns:a16="http://schemas.microsoft.com/office/drawing/2014/main" id="{02EB7574-3B75-43FC-B7E3-4068F2FD2F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17920" y="457200"/>
            <a:ext cx="2084522" cy="426110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FBC5D02-91E5-46E4-BF4F-788BBA2E0C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98"/>
    </mc:Choice>
    <mc:Fallback xmlns="">
      <p:transition spd="slow" advTm="6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7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5" objId="3"/>
        <p14:triggerEvt type="onClick" time="375" objId="3"/>
        <p14:stopEvt time="67398" objId="3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6"/>
          <p:cNvSpPr txBox="1">
            <a:spLocks noGrp="1"/>
          </p:cNvSpPr>
          <p:nvPr>
            <p:ph type="title"/>
          </p:nvPr>
        </p:nvSpPr>
        <p:spPr>
          <a:xfrm>
            <a:off x="550475" y="2237700"/>
            <a:ext cx="39378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OBD Status Display</a:t>
            </a:r>
            <a:endParaRPr sz="4000"/>
          </a:p>
        </p:txBody>
      </p:sp>
      <p:pic>
        <p:nvPicPr>
          <p:cNvPr id="5" name="Dashboard Demo">
            <a:hlinkClick r:id="" action="ppaction://media"/>
            <a:extLst>
              <a:ext uri="{FF2B5EF4-FFF2-40B4-BE49-F238E27FC236}">
                <a16:creationId xmlns:a16="http://schemas.microsoft.com/office/drawing/2014/main" id="{3AEFE1B3-B5B7-4CD3-9AC7-20DF80DE56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17920" y="457200"/>
            <a:ext cx="2084521" cy="4261104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9123D3D-01BA-4A54-B883-36DDB7579E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81"/>
    </mc:Choice>
    <mc:Fallback xmlns="">
      <p:transition spd="slow" advTm="40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6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64" objId="5"/>
        <p14:triggerEvt type="onClick" time="864" objId="5"/>
        <p14:stopEvt time="35541" objId="5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>
            <a:spLocks noGrp="1"/>
          </p:cNvSpPr>
          <p:nvPr>
            <p:ph type="title"/>
          </p:nvPr>
        </p:nvSpPr>
        <p:spPr>
          <a:xfrm>
            <a:off x="311700" y="1903650"/>
            <a:ext cx="85206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What’s Next?</a:t>
            </a:r>
            <a:endParaRPr sz="4000" dirty="0"/>
          </a:p>
        </p:txBody>
      </p:sp>
      <p:sp>
        <p:nvSpPr>
          <p:cNvPr id="229" name="Google Shape;229;p33"/>
          <p:cNvSpPr/>
          <p:nvPr/>
        </p:nvSpPr>
        <p:spPr>
          <a:xfrm>
            <a:off x="3824650" y="2571750"/>
            <a:ext cx="1472700" cy="27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68966A-5467-4D66-8EF3-9E0899102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0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4"/>
    </mc:Choice>
    <mc:Fallback>
      <p:transition spd="slow" advTm="7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31"/>
          <p:cNvGrpSpPr/>
          <p:nvPr/>
        </p:nvGrpSpPr>
        <p:grpSpPr>
          <a:xfrm>
            <a:off x="1121025" y="1430550"/>
            <a:ext cx="6901950" cy="2282388"/>
            <a:chOff x="1121025" y="1430550"/>
            <a:chExt cx="6901950" cy="2282388"/>
          </a:xfrm>
        </p:grpSpPr>
        <p:grpSp>
          <p:nvGrpSpPr>
            <p:cNvPr id="207" name="Google Shape;207;p31"/>
            <p:cNvGrpSpPr/>
            <p:nvPr/>
          </p:nvGrpSpPr>
          <p:grpSpPr>
            <a:xfrm>
              <a:off x="1121025" y="1430563"/>
              <a:ext cx="2117400" cy="2282375"/>
              <a:chOff x="1304200" y="1230925"/>
              <a:chExt cx="2117400" cy="2282375"/>
            </a:xfrm>
          </p:grpSpPr>
          <p:sp>
            <p:nvSpPr>
              <p:cNvPr id="208" name="Google Shape;208;p31"/>
              <p:cNvSpPr/>
              <p:nvPr/>
            </p:nvSpPr>
            <p:spPr>
              <a:xfrm>
                <a:off x="1304200" y="1630200"/>
                <a:ext cx="2117400" cy="1883100"/>
              </a:xfrm>
              <a:prstGeom prst="rect">
                <a:avLst/>
              </a:prstGeom>
              <a:solidFill>
                <a:srgbClr val="FFFFF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/>
                  <a:t>Implement Internal Chat </a:t>
                </a:r>
                <a:endParaRPr dirty="0"/>
              </a:p>
            </p:txBody>
          </p:sp>
          <p:sp>
            <p:nvSpPr>
              <p:cNvPr id="209" name="Google Shape;209;p31"/>
              <p:cNvSpPr/>
              <p:nvPr/>
            </p:nvSpPr>
            <p:spPr>
              <a:xfrm>
                <a:off x="2014900" y="1230925"/>
                <a:ext cx="696000" cy="681300"/>
              </a:xfrm>
              <a:prstGeom prst="ellipse">
                <a:avLst/>
              </a:prstGeom>
              <a:solidFill>
                <a:srgbClr val="EFEFE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1</a:t>
                </a:r>
                <a:endParaRPr/>
              </a:p>
            </p:txBody>
          </p:sp>
        </p:grpSp>
        <p:grpSp>
          <p:nvGrpSpPr>
            <p:cNvPr id="210" name="Google Shape;210;p31"/>
            <p:cNvGrpSpPr/>
            <p:nvPr/>
          </p:nvGrpSpPr>
          <p:grpSpPr>
            <a:xfrm>
              <a:off x="5905575" y="1430550"/>
              <a:ext cx="2117400" cy="2282375"/>
              <a:chOff x="1304200" y="1230925"/>
              <a:chExt cx="2117400" cy="2282375"/>
            </a:xfrm>
          </p:grpSpPr>
          <p:sp>
            <p:nvSpPr>
              <p:cNvPr id="211" name="Google Shape;211;p31"/>
              <p:cNvSpPr/>
              <p:nvPr/>
            </p:nvSpPr>
            <p:spPr>
              <a:xfrm>
                <a:off x="1304200" y="1630200"/>
                <a:ext cx="2117400" cy="1883100"/>
              </a:xfrm>
              <a:prstGeom prst="rect">
                <a:avLst/>
              </a:prstGeom>
              <a:solidFill>
                <a:srgbClr val="FFFFF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/>
                  <a:t>Enhance Data Visualization</a:t>
                </a:r>
              </a:p>
            </p:txBody>
          </p:sp>
          <p:sp>
            <p:nvSpPr>
              <p:cNvPr id="212" name="Google Shape;212;p31"/>
              <p:cNvSpPr/>
              <p:nvPr/>
            </p:nvSpPr>
            <p:spPr>
              <a:xfrm>
                <a:off x="2014900" y="1230925"/>
                <a:ext cx="696000" cy="681300"/>
              </a:xfrm>
              <a:prstGeom prst="ellipse">
                <a:avLst/>
              </a:prstGeom>
              <a:solidFill>
                <a:srgbClr val="EFEFE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3</a:t>
                </a:r>
                <a:endParaRPr/>
              </a:p>
            </p:txBody>
          </p:sp>
        </p:grpSp>
        <p:grpSp>
          <p:nvGrpSpPr>
            <p:cNvPr id="213" name="Google Shape;213;p31"/>
            <p:cNvGrpSpPr/>
            <p:nvPr/>
          </p:nvGrpSpPr>
          <p:grpSpPr>
            <a:xfrm>
              <a:off x="3513300" y="1430563"/>
              <a:ext cx="2117400" cy="2282375"/>
              <a:chOff x="1304200" y="1230925"/>
              <a:chExt cx="2117400" cy="2282375"/>
            </a:xfrm>
          </p:grpSpPr>
          <p:sp>
            <p:nvSpPr>
              <p:cNvPr id="214" name="Google Shape;214;p31"/>
              <p:cNvSpPr/>
              <p:nvPr/>
            </p:nvSpPr>
            <p:spPr>
              <a:xfrm>
                <a:off x="1304200" y="1630200"/>
                <a:ext cx="2117400" cy="1883100"/>
              </a:xfrm>
              <a:prstGeom prst="rect">
                <a:avLst/>
              </a:prstGeom>
              <a:solidFill>
                <a:srgbClr val="FFFFF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/>
                  <a:t>Real-Time GPS Tracking</a:t>
                </a:r>
                <a:endParaRPr dirty="0"/>
              </a:p>
            </p:txBody>
          </p:sp>
          <p:sp>
            <p:nvSpPr>
              <p:cNvPr id="215" name="Google Shape;215;p31"/>
              <p:cNvSpPr/>
              <p:nvPr/>
            </p:nvSpPr>
            <p:spPr>
              <a:xfrm>
                <a:off x="2014900" y="1230925"/>
                <a:ext cx="696000" cy="681300"/>
              </a:xfrm>
              <a:prstGeom prst="ellipse">
                <a:avLst/>
              </a:prstGeom>
              <a:solidFill>
                <a:srgbClr val="EFEFE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2</a:t>
                </a:r>
                <a:endParaRPr/>
              </a:p>
            </p:txBody>
          </p:sp>
        </p:grp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FFA442A-5C99-4E86-A3BD-1BF5F60D8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31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53"/>
    </mc:Choice>
    <mc:Fallback>
      <p:transition spd="slow" advTm="49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>
            <a:spLocks noGrp="1"/>
          </p:cNvSpPr>
          <p:nvPr>
            <p:ph type="title"/>
          </p:nvPr>
        </p:nvSpPr>
        <p:spPr>
          <a:xfrm>
            <a:off x="311700" y="1903650"/>
            <a:ext cx="85206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Thank You</a:t>
            </a:r>
            <a:endParaRPr sz="4000" dirty="0"/>
          </a:p>
        </p:txBody>
      </p:sp>
      <p:sp>
        <p:nvSpPr>
          <p:cNvPr id="229" name="Google Shape;229;p33"/>
          <p:cNvSpPr/>
          <p:nvPr/>
        </p:nvSpPr>
        <p:spPr>
          <a:xfrm>
            <a:off x="3824650" y="2571750"/>
            <a:ext cx="1472700" cy="27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36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42"/>
    </mc:Choice>
    <mc:Fallback xmlns="">
      <p:transition spd="slow" advTm="1744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/>
        </p:nvSpPr>
        <p:spPr>
          <a:xfrm>
            <a:off x="910175" y="633700"/>
            <a:ext cx="7323900" cy="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Companies have fleets that need to be monitored and tracked for administrative purposes. Not addressing these issues, a companies can have negative impacts in the following areas: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grpSp>
        <p:nvGrpSpPr>
          <p:cNvPr id="72" name="Google Shape;72;p15"/>
          <p:cNvGrpSpPr/>
          <p:nvPr/>
        </p:nvGrpSpPr>
        <p:grpSpPr>
          <a:xfrm>
            <a:off x="910175" y="2393725"/>
            <a:ext cx="7367625" cy="1291200"/>
            <a:chOff x="910175" y="2393725"/>
            <a:chExt cx="7367625" cy="1291200"/>
          </a:xfrm>
        </p:grpSpPr>
        <p:sp>
          <p:nvSpPr>
            <p:cNvPr id="73" name="Google Shape;73;p15"/>
            <p:cNvSpPr/>
            <p:nvPr/>
          </p:nvSpPr>
          <p:spPr>
            <a:xfrm>
              <a:off x="910175" y="2393725"/>
              <a:ext cx="2081400" cy="1291200"/>
            </a:xfrm>
            <a:prstGeom prst="homePlate">
              <a:avLst>
                <a:gd name="adj" fmla="val 50000"/>
              </a:avLst>
            </a:prstGeom>
            <a:solidFill>
              <a:srgbClr val="FFFFFF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Risks</a:t>
              </a:r>
              <a:endParaRPr b="1"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6196400" y="2393725"/>
              <a:ext cx="2081400" cy="1291200"/>
            </a:xfrm>
            <a:prstGeom prst="homePlate">
              <a:avLst>
                <a:gd name="adj" fmla="val 50000"/>
              </a:avLst>
            </a:prstGeom>
            <a:solidFill>
              <a:srgbClr val="FFFFFF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Productivity</a:t>
              </a:r>
              <a:endParaRPr b="1"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3531300" y="2393725"/>
              <a:ext cx="2081400" cy="1291200"/>
            </a:xfrm>
            <a:prstGeom prst="homePlate">
              <a:avLst>
                <a:gd name="adj" fmla="val 50000"/>
              </a:avLst>
            </a:prstGeom>
            <a:solidFill>
              <a:srgbClr val="FFFFFF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Efficiency</a:t>
              </a:r>
              <a:endParaRPr b="1"/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23B53D-385C-45D8-8ABF-A7AE1D622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0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87"/>
    </mc:Choice>
    <mc:Fallback xmlns="">
      <p:transition spd="slow" advTm="66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1903650"/>
            <a:ext cx="85206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Solution</a:t>
            </a:r>
            <a:endParaRPr sz="3600"/>
          </a:p>
        </p:txBody>
      </p:sp>
      <p:sp>
        <p:nvSpPr>
          <p:cNvPr id="81" name="Google Shape;81;p16"/>
          <p:cNvSpPr/>
          <p:nvPr/>
        </p:nvSpPr>
        <p:spPr>
          <a:xfrm>
            <a:off x="3619500" y="2571750"/>
            <a:ext cx="1905000" cy="27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F63D34F-BD23-4CC5-855C-37443F958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1"/>
    </mc:Choice>
    <mc:Fallback xmlns="">
      <p:transition spd="slow" advTm="5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/>
        </p:nvSpPr>
        <p:spPr>
          <a:xfrm>
            <a:off x="916800" y="483575"/>
            <a:ext cx="7310400" cy="9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A solution to the problem would be to provide different services to the users. This entails developing a server application, necessary hardware, and front-end applications</a:t>
            </a:r>
            <a:endParaRPr sz="1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grpSp>
        <p:nvGrpSpPr>
          <p:cNvPr id="87" name="Google Shape;87;p17"/>
          <p:cNvGrpSpPr/>
          <p:nvPr/>
        </p:nvGrpSpPr>
        <p:grpSpPr>
          <a:xfrm>
            <a:off x="916800" y="2088100"/>
            <a:ext cx="7310400" cy="1402800"/>
            <a:chOff x="916800" y="1912250"/>
            <a:chExt cx="7310400" cy="1402800"/>
          </a:xfrm>
        </p:grpSpPr>
        <p:sp>
          <p:nvSpPr>
            <p:cNvPr id="88" name="Google Shape;88;p17"/>
            <p:cNvSpPr/>
            <p:nvPr/>
          </p:nvSpPr>
          <p:spPr>
            <a:xfrm>
              <a:off x="916800" y="1912250"/>
              <a:ext cx="1926300" cy="14028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OBD Status</a:t>
              </a:r>
              <a:endParaRPr b="1"/>
            </a:p>
          </p:txBody>
        </p:sp>
        <p:sp>
          <p:nvSpPr>
            <p:cNvPr id="89" name="Google Shape;89;p17"/>
            <p:cNvSpPr/>
            <p:nvPr/>
          </p:nvSpPr>
          <p:spPr>
            <a:xfrm>
              <a:off x="6300900" y="1912250"/>
              <a:ext cx="1926300" cy="14028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Data Visualization</a:t>
              </a:r>
              <a:endParaRPr b="1"/>
            </a:p>
          </p:txBody>
        </p:sp>
        <p:sp>
          <p:nvSpPr>
            <p:cNvPr id="90" name="Google Shape;90;p17"/>
            <p:cNvSpPr/>
            <p:nvPr/>
          </p:nvSpPr>
          <p:spPr>
            <a:xfrm>
              <a:off x="3608850" y="1912250"/>
              <a:ext cx="1926300" cy="14028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GPS Tracking</a:t>
              </a:r>
              <a:endParaRPr b="1"/>
            </a:p>
          </p:txBody>
        </p:sp>
      </p:grp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F8BCAB92-A5C0-4C7E-9CB1-13D8EA436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33"/>
    </mc:Choice>
    <mc:Fallback xmlns="">
      <p:transition spd="slow" advTm="94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311700" y="1903650"/>
            <a:ext cx="85206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Deliverables</a:t>
            </a:r>
            <a:endParaRPr sz="3600"/>
          </a:p>
        </p:txBody>
      </p:sp>
      <p:sp>
        <p:nvSpPr>
          <p:cNvPr id="96" name="Google Shape;96;p18"/>
          <p:cNvSpPr/>
          <p:nvPr/>
        </p:nvSpPr>
        <p:spPr>
          <a:xfrm>
            <a:off x="3234900" y="2571750"/>
            <a:ext cx="2674200" cy="27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16246D-A53B-4E18-8AF1-A8796873E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4"/>
    </mc:Choice>
    <mc:Fallback xmlns="">
      <p:transition spd="slow" advTm="6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/>
          <p:nvPr/>
        </p:nvSpPr>
        <p:spPr>
          <a:xfrm>
            <a:off x="3011400" y="842525"/>
            <a:ext cx="3121200" cy="3180000"/>
          </a:xfrm>
          <a:prstGeom prst="foldedCorner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❏"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 Application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❏"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Mobile Application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❏"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PiCAN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❏"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Server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❏"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Database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F73C2C0-82FF-40E5-8F99-6659F3D0F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95"/>
    </mc:Choice>
    <mc:Fallback xmlns="">
      <p:transition spd="slow" advTm="125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311700" y="1903650"/>
            <a:ext cx="8520600" cy="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Embedded Systems</a:t>
            </a:r>
            <a:endParaRPr sz="4000"/>
          </a:p>
        </p:txBody>
      </p:sp>
      <p:sp>
        <p:nvSpPr>
          <p:cNvPr id="107" name="Google Shape;107;p20"/>
          <p:cNvSpPr/>
          <p:nvPr/>
        </p:nvSpPr>
        <p:spPr>
          <a:xfrm>
            <a:off x="2483825" y="2571750"/>
            <a:ext cx="4257000" cy="27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115040-1692-469F-A263-23D53AB02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2"/>
    </mc:Choice>
    <mc:Fallback xmlns="">
      <p:transition spd="slow" advTm="5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/>
        </p:nvSpPr>
        <p:spPr>
          <a:xfrm>
            <a:off x="2311650" y="186025"/>
            <a:ext cx="4520700" cy="9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Overview</a:t>
            </a:r>
            <a:endParaRPr sz="36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grpSp>
        <p:nvGrpSpPr>
          <p:cNvPr id="113" name="Google Shape;113;p21"/>
          <p:cNvGrpSpPr/>
          <p:nvPr/>
        </p:nvGrpSpPr>
        <p:grpSpPr>
          <a:xfrm>
            <a:off x="1121025" y="1430550"/>
            <a:ext cx="6901950" cy="2282388"/>
            <a:chOff x="1121025" y="1430550"/>
            <a:chExt cx="6901950" cy="2282388"/>
          </a:xfrm>
        </p:grpSpPr>
        <p:grpSp>
          <p:nvGrpSpPr>
            <p:cNvPr id="114" name="Google Shape;114;p21"/>
            <p:cNvGrpSpPr/>
            <p:nvPr/>
          </p:nvGrpSpPr>
          <p:grpSpPr>
            <a:xfrm>
              <a:off x="1121025" y="1430563"/>
              <a:ext cx="2117400" cy="2282375"/>
              <a:chOff x="1304200" y="1230925"/>
              <a:chExt cx="2117400" cy="2282375"/>
            </a:xfrm>
          </p:grpSpPr>
          <p:sp>
            <p:nvSpPr>
              <p:cNvPr id="115" name="Google Shape;115;p21"/>
              <p:cNvSpPr/>
              <p:nvPr/>
            </p:nvSpPr>
            <p:spPr>
              <a:xfrm>
                <a:off x="1304200" y="1630200"/>
                <a:ext cx="2117400" cy="1883100"/>
              </a:xfrm>
              <a:prstGeom prst="rect">
                <a:avLst/>
              </a:prstGeom>
              <a:solidFill>
                <a:srgbClr val="FFFFF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Refactor the Use of Threads</a:t>
                </a:r>
                <a:endParaRPr/>
              </a:p>
            </p:txBody>
          </p:sp>
          <p:sp>
            <p:nvSpPr>
              <p:cNvPr id="116" name="Google Shape;116;p21"/>
              <p:cNvSpPr/>
              <p:nvPr/>
            </p:nvSpPr>
            <p:spPr>
              <a:xfrm>
                <a:off x="2014900" y="1230925"/>
                <a:ext cx="696000" cy="681300"/>
              </a:xfrm>
              <a:prstGeom prst="ellipse">
                <a:avLst/>
              </a:prstGeom>
              <a:solidFill>
                <a:srgbClr val="EFEFE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1</a:t>
                </a:r>
                <a:endParaRPr/>
              </a:p>
            </p:txBody>
          </p:sp>
        </p:grpSp>
        <p:grpSp>
          <p:nvGrpSpPr>
            <p:cNvPr id="117" name="Google Shape;117;p21"/>
            <p:cNvGrpSpPr/>
            <p:nvPr/>
          </p:nvGrpSpPr>
          <p:grpSpPr>
            <a:xfrm>
              <a:off x="5905575" y="1430550"/>
              <a:ext cx="2117400" cy="2282375"/>
              <a:chOff x="1304200" y="1230925"/>
              <a:chExt cx="2117400" cy="2282375"/>
            </a:xfrm>
          </p:grpSpPr>
          <p:sp>
            <p:nvSpPr>
              <p:cNvPr id="118" name="Google Shape;118;p21"/>
              <p:cNvSpPr/>
              <p:nvPr/>
            </p:nvSpPr>
            <p:spPr>
              <a:xfrm>
                <a:off x="1304200" y="1630200"/>
                <a:ext cx="2117400" cy="1883100"/>
              </a:xfrm>
              <a:prstGeom prst="rect">
                <a:avLst/>
              </a:prstGeom>
              <a:solidFill>
                <a:srgbClr val="FFFFF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Updated the Use of API</a:t>
                </a:r>
                <a:endParaRPr/>
              </a:p>
            </p:txBody>
          </p:sp>
          <p:sp>
            <p:nvSpPr>
              <p:cNvPr id="119" name="Google Shape;119;p21"/>
              <p:cNvSpPr/>
              <p:nvPr/>
            </p:nvSpPr>
            <p:spPr>
              <a:xfrm>
                <a:off x="2014900" y="1230925"/>
                <a:ext cx="696000" cy="681300"/>
              </a:xfrm>
              <a:prstGeom prst="ellipse">
                <a:avLst/>
              </a:prstGeom>
              <a:solidFill>
                <a:srgbClr val="EFEFE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3</a:t>
                </a:r>
                <a:endParaRPr/>
              </a:p>
            </p:txBody>
          </p:sp>
        </p:grpSp>
        <p:grpSp>
          <p:nvGrpSpPr>
            <p:cNvPr id="120" name="Google Shape;120;p21"/>
            <p:cNvGrpSpPr/>
            <p:nvPr/>
          </p:nvGrpSpPr>
          <p:grpSpPr>
            <a:xfrm>
              <a:off x="3513300" y="1430563"/>
              <a:ext cx="2117400" cy="2282375"/>
              <a:chOff x="1304200" y="1230925"/>
              <a:chExt cx="2117400" cy="2282375"/>
            </a:xfrm>
          </p:grpSpPr>
          <p:sp>
            <p:nvSpPr>
              <p:cNvPr id="121" name="Google Shape;121;p21"/>
              <p:cNvSpPr/>
              <p:nvPr/>
            </p:nvSpPr>
            <p:spPr>
              <a:xfrm>
                <a:off x="1304200" y="1630200"/>
                <a:ext cx="2117400" cy="1883100"/>
              </a:xfrm>
              <a:prstGeom prst="rect">
                <a:avLst/>
              </a:prstGeom>
              <a:solidFill>
                <a:srgbClr val="FFFFF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Adapted a New Design</a:t>
                </a:r>
                <a:endParaRPr/>
              </a:p>
            </p:txBody>
          </p:sp>
          <p:sp>
            <p:nvSpPr>
              <p:cNvPr id="122" name="Google Shape;122;p21"/>
              <p:cNvSpPr/>
              <p:nvPr/>
            </p:nvSpPr>
            <p:spPr>
              <a:xfrm>
                <a:off x="2014900" y="1230925"/>
                <a:ext cx="696000" cy="681300"/>
              </a:xfrm>
              <a:prstGeom prst="ellipse">
                <a:avLst/>
              </a:prstGeom>
              <a:solidFill>
                <a:srgbClr val="EFEFEF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2</a:t>
                </a:r>
                <a:endParaRPr/>
              </a:p>
            </p:txBody>
          </p:sp>
        </p:grp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96D26E5-19DE-4FD9-A892-8E8AD34F5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88"/>
    </mc:Choice>
    <mc:Fallback xmlns="">
      <p:transition spd="slow" advTm="43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261</Words>
  <Application>Microsoft Office PowerPoint</Application>
  <PresentationFormat>On-screen Show (16:9)</PresentationFormat>
  <Paragraphs>85</Paragraphs>
  <Slides>28</Slides>
  <Notes>28</Notes>
  <HiddenSlides>0</HiddenSlides>
  <MMClips>29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Oswald</vt:lpstr>
      <vt:lpstr>Arial</vt:lpstr>
      <vt:lpstr>Average</vt:lpstr>
      <vt:lpstr>Slate</vt:lpstr>
      <vt:lpstr>Fleet Monitoring System</vt:lpstr>
      <vt:lpstr>The Problem</vt:lpstr>
      <vt:lpstr>PowerPoint Presentation</vt:lpstr>
      <vt:lpstr>Solution</vt:lpstr>
      <vt:lpstr>PowerPoint Presentation</vt:lpstr>
      <vt:lpstr>Deliverables</vt:lpstr>
      <vt:lpstr>PowerPoint Presentation</vt:lpstr>
      <vt:lpstr>Embedded Systems</vt:lpstr>
      <vt:lpstr>PowerPoint Presentation</vt:lpstr>
      <vt:lpstr>PowerPoint Presentation</vt:lpstr>
      <vt:lpstr>PowerPoint Presentation</vt:lpstr>
      <vt:lpstr>Server</vt:lpstr>
      <vt:lpstr>PowerPoint Presentation</vt:lpstr>
      <vt:lpstr>PowerPoint Presentation</vt:lpstr>
      <vt:lpstr>Web Application</vt:lpstr>
      <vt:lpstr>PowerPoint Presentation</vt:lpstr>
      <vt:lpstr>PowerPoint Presentation</vt:lpstr>
      <vt:lpstr>Mobile Application</vt:lpstr>
      <vt:lpstr>PowerPoint Presentation</vt:lpstr>
      <vt:lpstr>PowerPoint Presentation</vt:lpstr>
      <vt:lpstr>PowerPoint Presentation</vt:lpstr>
      <vt:lpstr>Demo</vt:lpstr>
      <vt:lpstr>Login</vt:lpstr>
      <vt:lpstr>Sign Up</vt:lpstr>
      <vt:lpstr>OBD Status Display</vt:lpstr>
      <vt:lpstr>What’s Next?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Senior Design Presentation</dc:title>
  <cp:lastModifiedBy>Nicolas De La Cruz</cp:lastModifiedBy>
  <cp:revision>17</cp:revision>
  <dcterms:modified xsi:type="dcterms:W3CDTF">2020-04-26T02:02:25Z</dcterms:modified>
</cp:coreProperties>
</file>